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79771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85698" y="3993608"/>
            <a:ext cx="8825658" cy="2864392"/>
          </a:xfrm>
        </p:spPr>
        <p:txBody>
          <a:bodyPr>
            <a:normAutofit/>
          </a:bodyPr>
          <a:lstStyle/>
          <a:p>
            <a:r>
              <a:rPr lang="es-ES" sz="3200" dirty="0"/>
              <a:t>Empresa desarrolladora</a:t>
            </a:r>
          </a:p>
          <a:p>
            <a:r>
              <a:rPr lang="es-ES" sz="3200" dirty="0"/>
              <a:t>de Software, </a:t>
            </a:r>
          </a:p>
          <a:p>
            <a:r>
              <a:rPr lang="es-ES" sz="3200" dirty="0"/>
              <a:t>Especializada en </a:t>
            </a:r>
          </a:p>
          <a:p>
            <a:r>
              <a:rPr lang="es-ES" sz="3200" dirty="0"/>
              <a:t>Videojuegos serios.</a:t>
            </a:r>
          </a:p>
          <a:p>
            <a:r>
              <a:rPr lang="es-ES" sz="1400" b="1" u="sng" dirty="0"/>
              <a:t>(no te rías)</a:t>
            </a:r>
          </a:p>
        </p:txBody>
      </p:sp>
    </p:spTree>
    <p:extLst>
      <p:ext uri="{BB962C8B-B14F-4D97-AF65-F5344CB8AC3E}">
        <p14:creationId xmlns:p14="http://schemas.microsoft.com/office/powerpoint/2010/main" val="183639877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B8A53-B76A-0FCC-FD3B-0D30C9EA6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2D8CE-DD45-37AA-8D99-CFAEE9C70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810" y="164998"/>
            <a:ext cx="3100380" cy="1400530"/>
          </a:xfrm>
        </p:spPr>
        <p:txBody>
          <a:bodyPr/>
          <a:lstStyle/>
          <a:p>
            <a:r>
              <a:rPr lang="es-ES" sz="4400" b="1" dirty="0">
                <a:effectLst/>
              </a:rPr>
              <a:t>EJEMPLOS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B1800-7D66-EA69-49C2-4BD26721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45" y="1211089"/>
            <a:ext cx="5985630" cy="4218161"/>
          </a:xfrm>
        </p:spPr>
        <p:txBody>
          <a:bodyPr>
            <a:norm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Iluminación inadecuada  encender o apagar luces conforme a nuestra situación  si no se puede, se debe corregir la instalación eléctrica.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 Temperatura ambiental </a:t>
            </a:r>
            <a:r>
              <a:rPr lang="es-ES" dirty="0">
                <a:sym typeface="Wingdings" panose="05000000000000000000" pitchFamily="2" charset="2"/>
              </a:rPr>
              <a:t> mantener la oficina en una temperatura adecuada.  si no es posible se debe de corregir para prevenir resfriados y otras enfermedades derivadas. </a:t>
            </a:r>
            <a:r>
              <a:rPr lang="es-ES" dirty="0"/>
              <a:t> 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E5B5B5-2BBC-F44E-82E1-183A221C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5563" y="5236156"/>
            <a:ext cx="2676262" cy="16218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074123-BA74-ABBA-7462-EAE3C708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112" y="5236156"/>
            <a:ext cx="2783871" cy="16218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D84F27-70D6-AB48-3898-BDC80DE1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10705">
            <a:off x="3319423" y="5855566"/>
            <a:ext cx="963538" cy="1208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E791968-3D5F-3598-0848-55DC2F115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7354" flipH="1">
            <a:off x="2039701" y="5925920"/>
            <a:ext cx="1185481" cy="12089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59BCCC-6AF2-DA94-5ECF-D5EC59A9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784" y="0"/>
            <a:ext cx="353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39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301E6-5F37-E50B-C059-77A67E2B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0D88A-713C-B836-B68C-1F1D295CF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810" y="164998"/>
            <a:ext cx="3100380" cy="1400530"/>
          </a:xfrm>
        </p:spPr>
        <p:txBody>
          <a:bodyPr/>
          <a:lstStyle/>
          <a:p>
            <a:r>
              <a:rPr lang="es-ES" sz="4400" b="1" dirty="0">
                <a:effectLst/>
              </a:rPr>
              <a:t>EJEMPLOS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D2F0A-CD33-5EEE-51A2-9A65072DA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45" y="1211089"/>
            <a:ext cx="5985630" cy="4218161"/>
          </a:xfrm>
        </p:spPr>
        <p:txBody>
          <a:bodyPr>
            <a:norm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Control del Ruido  Se debe mantener un volumen moderado en las horas de trabajo  si no es posible debido a alguna reunión, se debe de adaptar una habitación enfocada a esos casos.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 Mejora de la calidad del aire </a:t>
            </a:r>
            <a:r>
              <a:rPr lang="es-ES" dirty="0">
                <a:sym typeface="Wingdings" panose="05000000000000000000" pitchFamily="2" charset="2"/>
              </a:rPr>
              <a:t> Se deben cambiar los filtros del aire cada poco tiempo para prevenir las infecciones y alergias.  si no se puede hacer, los trabajadores tienen derecho a no trabajar hasta que se arregle.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A1DF689-156F-F123-350B-6895E8849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4761" y="5236156"/>
            <a:ext cx="2676262" cy="16218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07B2B53-B27C-0F79-8308-D4EC8F6C8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49" y="5236156"/>
            <a:ext cx="2783871" cy="16218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B77D6D7-EB31-1BE1-D7EC-A74BD8C5A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10705">
            <a:off x="3454895" y="5855566"/>
            <a:ext cx="963538" cy="1208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E96EAF-B0E1-F58E-30EE-A286645C6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7354" flipH="1">
            <a:off x="1904229" y="5925920"/>
            <a:ext cx="1185481" cy="12089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152340-5A5A-7B81-E294-2F6CB0DA4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690" y="0"/>
            <a:ext cx="3502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73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5F6F3-62B9-D14A-1354-FCB2321B1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AECA0-7491-5871-71A6-536D3ECDD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810" y="164998"/>
            <a:ext cx="3100380" cy="1400530"/>
          </a:xfrm>
        </p:spPr>
        <p:txBody>
          <a:bodyPr/>
          <a:lstStyle/>
          <a:p>
            <a:r>
              <a:rPr lang="es-ES" sz="4400" b="1" dirty="0">
                <a:effectLst/>
              </a:rPr>
              <a:t>EJEMPLOS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321C01-9CFC-BAB0-391F-D6C79A5F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45" y="1211089"/>
            <a:ext cx="5985630" cy="4218161"/>
          </a:xfrm>
        </p:spPr>
        <p:txBody>
          <a:bodyPr>
            <a:norm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Pautas a la hora de usar teclado y ratón ambos deben estar sobre la misma superficie y al mismo nivel, paralelo al borde de la mesa y el teclado centrado en la línea que va de tu esternón hasta el ombligo. así se evitará dolores articulares en muñecas</a:t>
            </a:r>
            <a:endParaRPr lang="es-ES" dirty="0"/>
          </a:p>
          <a:p>
            <a:r>
              <a:rPr lang="es-ES" dirty="0"/>
              <a:t> Altura de la pantalla </a:t>
            </a:r>
            <a:r>
              <a:rPr lang="es-ES" dirty="0">
                <a:sym typeface="Wingdings" panose="05000000000000000000" pitchFamily="2" charset="2"/>
              </a:rPr>
              <a:t> debe colocarse a al altura de los ojos o ligeramente por debajo.  así se evitará dolor cervical y mejora la postura.</a:t>
            </a:r>
            <a:endParaRPr lang="es-ES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1A9E58F-0A35-3947-D53A-459C1B5A2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4761" y="5236156"/>
            <a:ext cx="2676262" cy="16218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06E7E0B-1F82-7453-C613-95C847E1D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49" y="5236156"/>
            <a:ext cx="2783871" cy="16218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8BF083-4C0A-A071-F199-7D3F35682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10705">
            <a:off x="3454895" y="5855566"/>
            <a:ext cx="963538" cy="1208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B16F7B8-FD9A-F2E4-204C-FBCF66D9A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7354" flipH="1">
            <a:off x="1904229" y="5925920"/>
            <a:ext cx="1185481" cy="12089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6738B51-6AA6-F12D-3F48-0488A94B0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63" y="-174872"/>
            <a:ext cx="4238511" cy="67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73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D8F8E-C0B4-16D0-D23B-C991CD4E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7FBA5-B89D-89C6-8A6C-417C70C23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810" y="164998"/>
            <a:ext cx="3100380" cy="1400530"/>
          </a:xfrm>
        </p:spPr>
        <p:txBody>
          <a:bodyPr/>
          <a:lstStyle/>
          <a:p>
            <a:r>
              <a:rPr lang="es-ES" sz="4400" b="1" dirty="0">
                <a:effectLst/>
              </a:rPr>
              <a:t>EJEMPLOS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A0BAD5-B93F-9019-D2B5-A30DF1B2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45" y="1211089"/>
            <a:ext cx="5985630" cy="4218161"/>
          </a:xfrm>
        </p:spPr>
        <p:txBody>
          <a:bodyPr>
            <a:normAutofit/>
          </a:bodyPr>
          <a:lstStyle/>
          <a:p>
            <a:r>
              <a:rPr lang="es-ES" dirty="0" err="1"/>
              <a:t>Estrucutrar</a:t>
            </a:r>
            <a:r>
              <a:rPr lang="es-ES" dirty="0"/>
              <a:t> el trabajo </a:t>
            </a:r>
            <a:r>
              <a:rPr lang="es-ES" dirty="0">
                <a:sym typeface="Wingdings" panose="05000000000000000000" pitchFamily="2" charset="2"/>
              </a:rPr>
              <a:t> Se deben de dejar claras las tareas de cada trabajador y los horarios que se esperan, dejando que el trabajador opine también sobre ello  Si eso va a suponer un sobreesfuerzo para el trabajador, se debe volver a estudiar el reparto de tareas o los tiempos.</a:t>
            </a:r>
            <a:endParaRPr lang="es-ES" dirty="0"/>
          </a:p>
          <a:p>
            <a:r>
              <a:rPr lang="es-ES" dirty="0"/>
              <a:t>Gestión del estrés </a:t>
            </a:r>
            <a:r>
              <a:rPr lang="es-ES" dirty="0">
                <a:sym typeface="Wingdings" panose="05000000000000000000" pitchFamily="2" charset="2"/>
              </a:rPr>
              <a:t> se debe garantizar la salud mental de los trabajadores.  así se evitarán problemas mayores como la depresión o la ansiedad</a:t>
            </a:r>
            <a:endParaRPr lang="es-ES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B219F30-E952-22DE-A648-9630785A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4761" y="5236156"/>
            <a:ext cx="2676262" cy="16218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8912-80FF-B75C-C4F3-8FCC99B20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49" y="5236156"/>
            <a:ext cx="2783871" cy="16218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C6DBE3-ECD7-3855-90DF-ECF7C909E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10705">
            <a:off x="3454895" y="5855566"/>
            <a:ext cx="963538" cy="1208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E5516B-B26C-2D24-714F-EAB199664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7354" flipH="1">
            <a:off x="1904229" y="5925920"/>
            <a:ext cx="1185481" cy="12089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003B7AA-CCE0-5CA6-4181-E96E56C4E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137" y="0"/>
            <a:ext cx="4986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38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565E5-3A20-E43E-58F1-141416D99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1802D-DFC9-63DE-2F85-AB9C3663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810" y="164998"/>
            <a:ext cx="3100380" cy="1400530"/>
          </a:xfrm>
        </p:spPr>
        <p:txBody>
          <a:bodyPr/>
          <a:lstStyle/>
          <a:p>
            <a:r>
              <a:rPr lang="es-ES" sz="6000" b="1" dirty="0">
                <a:effectLst/>
              </a:rPr>
              <a:t>Fin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7EE56A-B6C5-BAD8-9C90-FBC26DC98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851" y="2676047"/>
            <a:ext cx="5985630" cy="4218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dirty="0"/>
              <a:t>Gracias por vernos.</a:t>
            </a:r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7190938-E512-9E15-B9AE-ABFCF9509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4761" y="5236156"/>
            <a:ext cx="2676262" cy="16218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2FF1702-6F40-F705-6FCF-184C27884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49" y="5236156"/>
            <a:ext cx="2783871" cy="16218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22E4F0-905D-9D8D-0999-3DA217A4A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10705">
            <a:off x="3454895" y="5855566"/>
            <a:ext cx="963538" cy="1208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EC57634-9B96-BC13-A0DD-CA34FED34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7354" flipH="1">
            <a:off x="1904229" y="5925920"/>
            <a:ext cx="1185481" cy="12089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144FC7-89CD-C99F-1BA2-74549B871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384" y="0"/>
            <a:ext cx="2529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98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085" y="0"/>
            <a:ext cx="2960915" cy="3441927"/>
          </a:xfrm>
          <a:prstGeom prst="rect">
            <a:avLst/>
          </a:prstGeom>
        </p:spPr>
      </p:pic>
      <p:pic>
        <p:nvPicPr>
          <p:cNvPr id="3078" name="Picture 6" descr="familygu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-10731"/>
            <a:ext cx="2960914" cy="344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369" y="302141"/>
            <a:ext cx="9404723" cy="1400530"/>
          </a:xfrm>
        </p:spPr>
        <p:txBody>
          <a:bodyPr/>
          <a:lstStyle/>
          <a:p>
            <a:r>
              <a:rPr lang="es-ES" dirty="0"/>
              <a:t>Factores de Seguridad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4544" y="1211089"/>
            <a:ext cx="8946541" cy="4195481"/>
          </a:xfrm>
        </p:spPr>
        <p:txBody>
          <a:bodyPr>
            <a:normAutofit/>
          </a:bodyPr>
          <a:lstStyle/>
          <a:p>
            <a:r>
              <a:rPr lang="es-ES" dirty="0"/>
              <a:t>Caídas a mismo o diferente Nivel: </a:t>
            </a:r>
          </a:p>
          <a:p>
            <a:pPr marL="457200" lvl="1" indent="0">
              <a:buNone/>
            </a:pPr>
            <a:r>
              <a:rPr lang="es-ES" dirty="0"/>
              <a:t>Moverse entre cables, equipos o mobiliario</a:t>
            </a:r>
          </a:p>
          <a:p>
            <a:pPr marL="457200" lvl="1" indent="0">
              <a:buNone/>
            </a:pPr>
            <a:r>
              <a:rPr lang="es-ES" dirty="0"/>
              <a:t>mal organizado puede provocar caídas o </a:t>
            </a:r>
          </a:p>
          <a:p>
            <a:pPr marL="457200" lvl="1" indent="0">
              <a:buNone/>
            </a:pPr>
            <a:r>
              <a:rPr lang="es-ES" dirty="0"/>
              <a:t>tropiezos.</a:t>
            </a:r>
          </a:p>
          <a:p>
            <a:r>
              <a:rPr lang="es-ES" dirty="0"/>
              <a:t>Riesgo Eléctrico:</a:t>
            </a:r>
          </a:p>
          <a:p>
            <a:pPr marL="0" indent="0">
              <a:buNone/>
            </a:pPr>
            <a:r>
              <a:rPr lang="es-ES" dirty="0"/>
              <a:t>	Manipulación de componentes </a:t>
            </a:r>
          </a:p>
          <a:p>
            <a:pPr marL="0" indent="0">
              <a:buNone/>
            </a:pPr>
            <a:r>
              <a:rPr lang="es-ES" dirty="0"/>
              <a:t>	electrónicos sin la protección 	</a:t>
            </a:r>
          </a:p>
          <a:p>
            <a:pPr marL="0" indent="0">
              <a:buNone/>
            </a:pPr>
            <a:r>
              <a:rPr lang="es-ES" dirty="0"/>
              <a:t>	adecuada puede causar descargas </a:t>
            </a:r>
          </a:p>
          <a:p>
            <a:pPr marL="0" indent="0">
              <a:buNone/>
            </a:pPr>
            <a:r>
              <a:rPr lang="es-ES" dirty="0"/>
              <a:t>	eléctricas.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236156"/>
            <a:ext cx="2676262" cy="16218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2" y="3431723"/>
            <a:ext cx="5953578" cy="342627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515" y="5236156"/>
            <a:ext cx="2783871" cy="16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80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2" y="3439886"/>
            <a:ext cx="5921828" cy="340782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369" y="302141"/>
            <a:ext cx="9404723" cy="1400530"/>
          </a:xfrm>
        </p:spPr>
        <p:txBody>
          <a:bodyPr/>
          <a:lstStyle/>
          <a:p>
            <a:r>
              <a:rPr lang="es-ES" dirty="0"/>
              <a:t>Factores de Seguridad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4544" y="1211089"/>
            <a:ext cx="8946541" cy="4195481"/>
          </a:xfrm>
        </p:spPr>
        <p:txBody>
          <a:bodyPr>
            <a:normAutofit/>
          </a:bodyPr>
          <a:lstStyle/>
          <a:p>
            <a:r>
              <a:rPr lang="es-ES" dirty="0"/>
              <a:t>Incendios: Sobrecarga de circuitos </a:t>
            </a:r>
          </a:p>
          <a:p>
            <a:pPr marL="0" indent="0">
              <a:buNone/>
            </a:pPr>
            <a:r>
              <a:rPr lang="es-ES" dirty="0"/>
              <a:t>Eléctricos o mal mantenimiento de equipos </a:t>
            </a:r>
          </a:p>
          <a:p>
            <a:pPr marL="0" indent="0">
              <a:buNone/>
            </a:pPr>
            <a:r>
              <a:rPr lang="es-ES" dirty="0"/>
              <a:t>puede generar incendios.</a:t>
            </a:r>
          </a:p>
          <a:p>
            <a:endParaRPr lang="es-ES" dirty="0"/>
          </a:p>
          <a:p>
            <a:r>
              <a:rPr lang="es-ES" dirty="0"/>
              <a:t>Cortes y lesiones menores: </a:t>
            </a:r>
          </a:p>
          <a:p>
            <a:pPr marL="0" indent="0">
              <a:buNone/>
            </a:pPr>
            <a:r>
              <a:rPr lang="es-ES" dirty="0"/>
              <a:t>Manipulación de componentes, herramientas </a:t>
            </a:r>
          </a:p>
          <a:p>
            <a:pPr marL="0" indent="0">
              <a:buNone/>
            </a:pPr>
            <a:r>
              <a:rPr lang="es-ES" dirty="0"/>
              <a:t>o superficies afiladas puede generar cortes </a:t>
            </a:r>
          </a:p>
          <a:p>
            <a:pPr marL="0" indent="0">
              <a:buNone/>
            </a:pPr>
            <a:r>
              <a:rPr lang="es-ES" dirty="0"/>
              <a:t>o heridas leves.</a:t>
            </a:r>
            <a:br>
              <a:rPr lang="es-ES" dirty="0"/>
            </a:b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250" y="5236156"/>
            <a:ext cx="2676262" cy="162184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15" y="5236156"/>
            <a:ext cx="2783871" cy="16218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2" y="0"/>
            <a:ext cx="5921828" cy="34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71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369" y="302141"/>
            <a:ext cx="9404723" cy="1400530"/>
          </a:xfrm>
        </p:spPr>
        <p:txBody>
          <a:bodyPr/>
          <a:lstStyle/>
          <a:p>
            <a:r>
              <a:rPr lang="es-ES" b="1" dirty="0"/>
              <a:t> </a:t>
            </a:r>
            <a:r>
              <a:rPr lang="es-ES" sz="3200" b="1" dirty="0"/>
              <a:t>Factores medioambientales</a:t>
            </a:r>
            <a:endParaRPr lang="es-ES" sz="3200" b="1" dirty="0">
              <a:effectLst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4544" y="1211089"/>
            <a:ext cx="8707021" cy="4218161"/>
          </a:xfrm>
        </p:spPr>
        <p:txBody>
          <a:bodyPr>
            <a:normAutofit/>
          </a:bodyPr>
          <a:lstStyle/>
          <a:p>
            <a:r>
              <a:rPr lang="es-ES" dirty="0"/>
              <a:t>Iluminación inadecuada: trabajar con la </a:t>
            </a:r>
          </a:p>
          <a:p>
            <a:pPr marL="0" indent="0">
              <a:buNone/>
            </a:pPr>
            <a:r>
              <a:rPr lang="es-ES" dirty="0"/>
              <a:t>Iluminación deficiente o excesiva puede </a:t>
            </a:r>
          </a:p>
          <a:p>
            <a:pPr marL="0" indent="0">
              <a:buNone/>
            </a:pPr>
            <a:r>
              <a:rPr lang="es-ES" dirty="0"/>
              <a:t>provocar fatiga ocular.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Temperatura: Un ambiente demasiado frío</a:t>
            </a:r>
          </a:p>
          <a:p>
            <a:pPr marL="0" indent="0">
              <a:buNone/>
            </a:pPr>
            <a:r>
              <a:rPr lang="es-ES" dirty="0"/>
              <a:t>(por refrigeración excesiva) o demasiado </a:t>
            </a:r>
          </a:p>
          <a:p>
            <a:pPr marL="0" indent="0">
              <a:buNone/>
            </a:pPr>
            <a:r>
              <a:rPr lang="es-ES" dirty="0"/>
              <a:t>caliente puede ser incómodo y afectar la </a:t>
            </a:r>
          </a:p>
          <a:p>
            <a:pPr marL="0" indent="0">
              <a:buNone/>
            </a:pPr>
            <a:r>
              <a:rPr lang="es-ES" dirty="0"/>
              <a:t>concentración y productividad.</a:t>
            </a:r>
            <a:br>
              <a:rPr lang="es-ES" dirty="0"/>
            </a:b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5413" y="5236156"/>
            <a:ext cx="2676262" cy="16218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2" y="-1"/>
            <a:ext cx="5921828" cy="343988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2" y="3439886"/>
            <a:ext cx="5921828" cy="341811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588" y="5236156"/>
            <a:ext cx="2783871" cy="16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23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369" y="302141"/>
            <a:ext cx="9404723" cy="1400530"/>
          </a:xfrm>
        </p:spPr>
        <p:txBody>
          <a:bodyPr/>
          <a:lstStyle/>
          <a:p>
            <a:r>
              <a:rPr lang="es-ES" b="1" dirty="0"/>
              <a:t> </a:t>
            </a:r>
            <a:r>
              <a:rPr lang="es-ES" sz="3200" b="1" dirty="0"/>
              <a:t>Factores medioambientales</a:t>
            </a:r>
            <a:endParaRPr lang="es-ES" sz="3200" b="1" dirty="0">
              <a:effectLst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4544" y="1211089"/>
            <a:ext cx="8707021" cy="4218161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Control del ruido: Utilizar equipos silenciosos</a:t>
            </a:r>
          </a:p>
          <a:p>
            <a:pPr marL="0" indent="0">
              <a:buNone/>
            </a:pPr>
            <a:r>
              <a:rPr lang="es-ES" dirty="0"/>
              <a:t>y habilitar espacios con aislamiento acústico si el</a:t>
            </a:r>
          </a:p>
          <a:p>
            <a:pPr marL="0" indent="0">
              <a:buNone/>
            </a:pPr>
            <a:r>
              <a:rPr lang="es-ES" dirty="0"/>
              <a:t>ruido de fondo es alto. Fomentar el uso de auriculares</a:t>
            </a:r>
          </a:p>
          <a:p>
            <a:pPr marL="0" indent="0">
              <a:buNone/>
            </a:pPr>
            <a:r>
              <a:rPr lang="es-ES" dirty="0"/>
              <a:t>con cancelación de ruido para concentrarse</a:t>
            </a:r>
          </a:p>
          <a:p>
            <a:pPr marL="0" indent="0">
              <a:buNone/>
            </a:pPr>
            <a:r>
              <a:rPr lang="es-ES" dirty="0"/>
              <a:t>mejor.</a:t>
            </a:r>
            <a:br>
              <a:rPr lang="es-ES" dirty="0"/>
            </a:br>
            <a:endParaRPr lang="es-ES" dirty="0"/>
          </a:p>
          <a:p>
            <a:r>
              <a:rPr lang="es-ES" dirty="0"/>
              <a:t>Mejora de la calidad del aire: Mantener una</a:t>
            </a:r>
          </a:p>
          <a:p>
            <a:pPr marL="0" indent="0">
              <a:buNone/>
            </a:pPr>
            <a:r>
              <a:rPr lang="es-ES" dirty="0"/>
              <a:t>buena ventilación de los espacios, utilizando sistemas</a:t>
            </a:r>
          </a:p>
          <a:p>
            <a:pPr marL="0" indent="0">
              <a:buNone/>
            </a:pPr>
            <a:r>
              <a:rPr lang="es-ES" dirty="0"/>
              <a:t>de extracción del aire o filtros HEPA si hace falta, y</a:t>
            </a:r>
          </a:p>
          <a:p>
            <a:pPr marL="0" indent="0">
              <a:buNone/>
            </a:pPr>
            <a:r>
              <a:rPr lang="es-ES" dirty="0"/>
              <a:t>limpiar regularmente los espacios para eliminar</a:t>
            </a:r>
          </a:p>
          <a:p>
            <a:pPr marL="0" indent="0">
              <a:buNone/>
            </a:pPr>
            <a:r>
              <a:rPr lang="es-ES" dirty="0"/>
              <a:t>polvo y otras partículas.</a:t>
            </a:r>
            <a:br>
              <a:rPr lang="es-ES" dirty="0"/>
            </a:b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2" y="0"/>
            <a:ext cx="5921827" cy="34295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3" y="3429599"/>
            <a:ext cx="5921828" cy="34284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6803" y="5236156"/>
            <a:ext cx="2676262" cy="16218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14" y="5236156"/>
            <a:ext cx="2783871" cy="16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81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369" y="302141"/>
            <a:ext cx="9404723" cy="1400530"/>
          </a:xfrm>
        </p:spPr>
        <p:txBody>
          <a:bodyPr/>
          <a:lstStyle/>
          <a:p>
            <a:r>
              <a:rPr lang="es-ES" sz="3200" b="1" dirty="0">
                <a:effectLst/>
              </a:rPr>
              <a:t>Medidas Ergonómicas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4544" y="1211089"/>
            <a:ext cx="8707021" cy="4218161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Pautas de uso del teclado y ratón: </a:t>
            </a:r>
          </a:p>
          <a:p>
            <a:pPr marL="0" indent="0">
              <a:buNone/>
            </a:pPr>
            <a:r>
              <a:rPr lang="es-ES" dirty="0"/>
              <a:t>Ofrecer formación sobre la correcta </a:t>
            </a:r>
          </a:p>
          <a:p>
            <a:pPr marL="0" indent="0">
              <a:buNone/>
            </a:pPr>
            <a:r>
              <a:rPr lang="es-ES" dirty="0"/>
              <a:t>disposición de los accesorios de trabajo para </a:t>
            </a:r>
          </a:p>
          <a:p>
            <a:pPr marL="0" indent="0">
              <a:buNone/>
            </a:pPr>
            <a:r>
              <a:rPr lang="es-ES" dirty="0"/>
              <a:t>minimizar el riesgo de lesiones por esfuerzo </a:t>
            </a:r>
          </a:p>
          <a:p>
            <a:pPr marL="0" indent="0">
              <a:buNone/>
            </a:pPr>
            <a:r>
              <a:rPr lang="es-ES" dirty="0"/>
              <a:t>repetitivo, y fomentar pausas frecuentes para </a:t>
            </a:r>
          </a:p>
          <a:p>
            <a:pPr marL="0" indent="0">
              <a:buNone/>
            </a:pPr>
            <a:r>
              <a:rPr lang="es-ES" dirty="0"/>
              <a:t>Relajar las manos y las muñecas.</a:t>
            </a:r>
            <a:br>
              <a:rPr lang="es-ES" dirty="0"/>
            </a:br>
            <a:endParaRPr lang="es-ES" dirty="0"/>
          </a:p>
          <a:p>
            <a:r>
              <a:rPr lang="es-ES" dirty="0"/>
              <a:t>Correcta ubicación de pantallas: </a:t>
            </a:r>
          </a:p>
          <a:p>
            <a:pPr marL="0" indent="0">
              <a:buNone/>
            </a:pPr>
            <a:r>
              <a:rPr lang="es-ES" dirty="0"/>
              <a:t>Ajustar las pantallas a la altura de los ojos,</a:t>
            </a:r>
          </a:p>
          <a:p>
            <a:pPr marL="0" indent="0">
              <a:buNone/>
            </a:pPr>
            <a:r>
              <a:rPr lang="es-ES" dirty="0"/>
              <a:t>a unos 50-70 cm de distancia del usuario, </a:t>
            </a:r>
          </a:p>
          <a:p>
            <a:pPr marL="0" indent="0">
              <a:buNone/>
            </a:pPr>
            <a:r>
              <a:rPr lang="es-ES" dirty="0"/>
              <a:t>para evitar tensiones en el cuello y a la vista.</a:t>
            </a:r>
            <a:br>
              <a:rPr lang="es-ES" dirty="0"/>
            </a:b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3" y="0"/>
            <a:ext cx="5921828" cy="34347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4" y="3423683"/>
            <a:ext cx="5921828" cy="34343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60091" y="5236156"/>
            <a:ext cx="2676262" cy="16218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19" y="5236156"/>
            <a:ext cx="2783871" cy="16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99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F0289-BAC9-3A1A-9D7A-90996D2C3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BB4D3-CB66-8570-A33F-A0A3B887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69" y="302141"/>
            <a:ext cx="9404723" cy="1400530"/>
          </a:xfrm>
        </p:spPr>
        <p:txBody>
          <a:bodyPr/>
          <a:lstStyle/>
          <a:p>
            <a:r>
              <a:rPr lang="es-ES" sz="3200" b="1" dirty="0">
                <a:effectLst/>
              </a:rPr>
              <a:t>Medidas Psicosociales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8CEF9F-47B7-27A4-06FE-DBFFBC58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44" y="1211089"/>
            <a:ext cx="8707021" cy="4218161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Estructuración adecuada de las tareas:</a:t>
            </a:r>
          </a:p>
          <a:p>
            <a:pPr marL="0" indent="0">
              <a:buNone/>
            </a:pPr>
            <a:r>
              <a:rPr lang="es-ES" dirty="0"/>
              <a:t>Clarificar las tareas y los objetivos de cada</a:t>
            </a:r>
          </a:p>
          <a:p>
            <a:pPr marL="0" indent="0">
              <a:buNone/>
            </a:pPr>
            <a:r>
              <a:rPr lang="es-ES" dirty="0"/>
              <a:t>técnico para evitar sobrecargas de trabajo</a:t>
            </a:r>
          </a:p>
          <a:p>
            <a:pPr marL="0" indent="0">
              <a:buNone/>
            </a:pPr>
            <a:r>
              <a:rPr lang="es-ES" dirty="0"/>
              <a:t>o ambigüedades que generen tensiones o </a:t>
            </a:r>
          </a:p>
          <a:p>
            <a:pPr marL="0" indent="0">
              <a:buNone/>
            </a:pPr>
            <a:r>
              <a:rPr lang="es-ES" dirty="0"/>
              <a:t>frustración.</a:t>
            </a:r>
            <a:br>
              <a:rPr lang="es-ES" dirty="0"/>
            </a:br>
            <a:endParaRPr lang="es-ES" dirty="0"/>
          </a:p>
          <a:p>
            <a:r>
              <a:rPr lang="es-ES" dirty="0"/>
              <a:t>Gestión del estrés: </a:t>
            </a:r>
          </a:p>
          <a:p>
            <a:pPr marL="0" indent="0">
              <a:buNone/>
            </a:pPr>
            <a:r>
              <a:rPr lang="es-ES" dirty="0"/>
              <a:t>Implementar programas de gestión del estrés, </a:t>
            </a:r>
          </a:p>
          <a:p>
            <a:pPr marL="0" indent="0">
              <a:buNone/>
            </a:pPr>
            <a:r>
              <a:rPr lang="es-ES" dirty="0"/>
              <a:t>como por ejemplo </a:t>
            </a:r>
            <a:r>
              <a:rPr lang="es-ES" dirty="0" err="1"/>
              <a:t>mindfulness</a:t>
            </a:r>
            <a:r>
              <a:rPr lang="es-ES" dirty="0"/>
              <a:t> o técnicas de </a:t>
            </a:r>
          </a:p>
          <a:p>
            <a:pPr marL="0" indent="0">
              <a:buNone/>
            </a:pPr>
            <a:r>
              <a:rPr lang="es-ES" dirty="0"/>
              <a:t>relajación, y ofrecer apoyo psicológico o </a:t>
            </a:r>
          </a:p>
          <a:p>
            <a:pPr marL="0" indent="0">
              <a:buNone/>
            </a:pPr>
            <a:r>
              <a:rPr lang="es-ES" dirty="0"/>
              <a:t>coaching si hace falta.</a:t>
            </a:r>
            <a:br>
              <a:rPr lang="es-ES" dirty="0"/>
            </a:b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F3E601-891C-4B5B-918B-2B057B2BD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4" y="0"/>
            <a:ext cx="5930907" cy="34185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5659B9-38DD-3453-2A78-D8D97A8FF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4" y="3418588"/>
            <a:ext cx="5930907" cy="34394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8FFDA81-EE84-DF83-FFAA-C062811E1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60091" y="5236156"/>
            <a:ext cx="2676262" cy="16218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3D16F0E-A857-D9D2-980C-6ECED4290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19" y="5236156"/>
            <a:ext cx="2783871" cy="16218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9A2681-4169-9992-C506-A66680679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10705">
            <a:off x="3539565" y="5855566"/>
            <a:ext cx="963538" cy="1208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4D30CE1-FB20-3BD5-DF8D-495CE1B09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7354" flipH="1">
            <a:off x="1734889" y="5925920"/>
            <a:ext cx="1185481" cy="120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9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5810" y="164998"/>
            <a:ext cx="3100380" cy="1400530"/>
          </a:xfrm>
        </p:spPr>
        <p:txBody>
          <a:bodyPr/>
          <a:lstStyle/>
          <a:p>
            <a:r>
              <a:rPr lang="es-ES" sz="4400" b="1" dirty="0">
                <a:effectLst/>
              </a:rPr>
              <a:t>EJEMPLOS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4545" y="1211089"/>
            <a:ext cx="5985630" cy="4218161"/>
          </a:xfrm>
        </p:spPr>
        <p:txBody>
          <a:bodyPr>
            <a:normAutofit/>
          </a:bodyPr>
          <a:lstStyle/>
          <a:p>
            <a:r>
              <a:rPr lang="es-ES" dirty="0" err="1"/>
              <a:t>Caidas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Señalizar el peligro  añadir</a:t>
            </a:r>
          </a:p>
          <a:p>
            <a:pPr marL="0" indent="0">
              <a:buNone/>
            </a:pPr>
            <a:r>
              <a:rPr lang="es-ES" dirty="0" err="1">
                <a:sym typeface="Wingdings" panose="05000000000000000000" pitchFamily="2" charset="2"/>
              </a:rPr>
              <a:t>Epis</a:t>
            </a:r>
            <a:r>
              <a:rPr lang="es-ES" dirty="0">
                <a:sym typeface="Wingdings" panose="05000000000000000000" pitchFamily="2" charset="2"/>
              </a:rPr>
              <a:t> en caso de riesgo grabe.</a:t>
            </a:r>
          </a:p>
          <a:p>
            <a:pPr marL="0" indent="0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>
              <a:buNone/>
            </a:pPr>
            <a:br>
              <a:rPr lang="es-ES" dirty="0"/>
            </a:br>
            <a:endParaRPr lang="es-ES" dirty="0"/>
          </a:p>
          <a:p>
            <a:r>
              <a:rPr lang="es-ES" dirty="0"/>
              <a:t>Riesgo Eléctrico </a:t>
            </a:r>
            <a:r>
              <a:rPr lang="es-ES" dirty="0">
                <a:sym typeface="Wingdings" panose="05000000000000000000" pitchFamily="2" charset="2"/>
              </a:rPr>
              <a:t> Señalizar el peligro </a:t>
            </a:r>
          </a:p>
          <a:p>
            <a:pPr marL="0" indent="0">
              <a:buNone/>
            </a:pPr>
            <a:r>
              <a:rPr lang="es-ES" dirty="0"/>
              <a:t>No acercarse a menos que se tenga la </a:t>
            </a:r>
          </a:p>
          <a:p>
            <a:pPr marL="0" indent="0">
              <a:buNone/>
            </a:pPr>
            <a:r>
              <a:rPr lang="es-ES" dirty="0"/>
              <a:t>Formación necesaria.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4761" y="5236156"/>
            <a:ext cx="2676262" cy="16218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49" y="5236156"/>
            <a:ext cx="2783871" cy="16218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10705">
            <a:off x="3454895" y="5855566"/>
            <a:ext cx="963538" cy="12089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7354" flipH="1">
            <a:off x="1904229" y="5925920"/>
            <a:ext cx="1185481" cy="1208967"/>
          </a:xfrm>
          <a:prstGeom prst="rect">
            <a:avLst/>
          </a:prstGeom>
        </p:spPr>
      </p:pic>
      <p:pic>
        <p:nvPicPr>
          <p:cNvPr id="1026" name="Picture 2" descr="Goku | Wiki Dragon ball star | Fandom">
            <a:extLst>
              <a:ext uri="{FF2B5EF4-FFF2-40B4-BE49-F238E27FC236}">
                <a16:creationId xmlns:a16="http://schemas.microsoft.com/office/drawing/2014/main" id="{CF5FA0D1-A21A-94F9-B962-FB9D30C2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771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99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98C41-0FE3-CAB7-8D17-D545D64C3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4362F-C370-4FAB-60E7-CB02571E9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810" y="164998"/>
            <a:ext cx="3100380" cy="1400530"/>
          </a:xfrm>
        </p:spPr>
        <p:txBody>
          <a:bodyPr/>
          <a:lstStyle/>
          <a:p>
            <a:r>
              <a:rPr lang="es-ES" sz="4400" b="1" dirty="0">
                <a:effectLst/>
              </a:rPr>
              <a:t>EJEMPLOS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29E8FF-150E-49CF-96F2-F824933C4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45" y="1211089"/>
            <a:ext cx="5985630" cy="4218161"/>
          </a:xfrm>
        </p:spPr>
        <p:txBody>
          <a:bodyPr>
            <a:normAutofit lnSpcReduction="10000"/>
          </a:bodyPr>
          <a:lstStyle/>
          <a:p>
            <a:r>
              <a:rPr lang="es-ES" dirty="0"/>
              <a:t>Incendios </a:t>
            </a:r>
            <a:r>
              <a:rPr lang="es-ES" dirty="0">
                <a:sym typeface="Wingdings" panose="05000000000000000000" pitchFamily="2" charset="2"/>
              </a:rPr>
              <a:t> Señalizar las salidas de 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Emergencia más cercanas y las alarmas de incendios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s-ES" dirty="0">
                <a:sym typeface="Wingdings" panose="05000000000000000000" pitchFamily="2" charset="2"/>
              </a:rPr>
              <a:t>Utilizar los extintores cuando el fuego no sea mayor que una 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papelera, en caso contrario, evacuar.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 Cortes y lesiones menores </a:t>
            </a:r>
            <a:r>
              <a:rPr lang="es-ES" dirty="0">
                <a:sym typeface="Wingdings" panose="05000000000000000000" pitchFamily="2" charset="2"/>
              </a:rPr>
              <a:t> disponer de</a:t>
            </a:r>
          </a:p>
          <a:p>
            <a:pPr marL="0" indent="0">
              <a:buNone/>
            </a:pPr>
            <a:r>
              <a:rPr lang="es-ES" dirty="0"/>
              <a:t>Botiquines de primeros auxilios. </a:t>
            </a:r>
            <a:r>
              <a:rPr lang="es-ES" dirty="0">
                <a:sym typeface="Wingdings" panose="05000000000000000000" pitchFamily="2" charset="2"/>
              </a:rPr>
              <a:t> si no se puede tratar la herida, dirigirse </a:t>
            </a:r>
          </a:p>
          <a:p>
            <a:pPr marL="0" indent="0">
              <a:buNone/>
            </a:pPr>
            <a:r>
              <a:rPr lang="es-ES" dirty="0"/>
              <a:t>Al centro médico más cercano. 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BC6078-A03C-9BD6-E2A6-9AC738A5F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7096" y="5236156"/>
            <a:ext cx="2676262" cy="16218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412EF-90F7-71F7-C0B6-0ACD1C57B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14" y="5236156"/>
            <a:ext cx="2783871" cy="16218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0135D0-8CF6-B04C-71AD-95B8B326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10705">
            <a:off x="3412560" y="5855566"/>
            <a:ext cx="963538" cy="1208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D30E392-2B1E-5933-E794-91A13D973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77354" flipH="1">
            <a:off x="1946564" y="5925920"/>
            <a:ext cx="1185481" cy="1208967"/>
          </a:xfrm>
          <a:prstGeom prst="rect">
            <a:avLst/>
          </a:prstGeom>
        </p:spPr>
      </p:pic>
      <p:pic>
        <p:nvPicPr>
          <p:cNvPr id="2050" name="Picture 2" descr="son goku">
            <a:extLst>
              <a:ext uri="{FF2B5EF4-FFF2-40B4-BE49-F238E27FC236}">
                <a16:creationId xmlns:a16="http://schemas.microsoft.com/office/drawing/2014/main" id="{F1D237D0-2FD1-666A-D097-1F0F06E8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246" y="0"/>
            <a:ext cx="3065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618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441</TotalTime>
  <Words>765</Words>
  <Application>Microsoft Office PowerPoint</Application>
  <PresentationFormat>Panorámica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Wingdings</vt:lpstr>
      <vt:lpstr>Wingdings 3</vt:lpstr>
      <vt:lpstr>Ion</vt:lpstr>
      <vt:lpstr>Presentación de PowerPoint</vt:lpstr>
      <vt:lpstr>Factores de Seguridad</vt:lpstr>
      <vt:lpstr>Factores de Seguridad</vt:lpstr>
      <vt:lpstr> Factores medioambientales</vt:lpstr>
      <vt:lpstr> Factores medioambientales</vt:lpstr>
      <vt:lpstr>Medidas Ergonómicas</vt:lpstr>
      <vt:lpstr>Medidas Psicosociales</vt:lpstr>
      <vt:lpstr>EJEMPLOS</vt:lpstr>
      <vt:lpstr>EJEMPLOS</vt:lpstr>
      <vt:lpstr>EJEMPLOS</vt:lpstr>
      <vt:lpstr>EJEMPLOS</vt:lpstr>
      <vt:lpstr>EJEMPLOS</vt:lpstr>
      <vt:lpstr>EJEMPLOS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JuegamEsta</dc:title>
  <dc:creator>ies</dc:creator>
  <cp:lastModifiedBy>David Casaled Recio</cp:lastModifiedBy>
  <cp:revision>17</cp:revision>
  <dcterms:created xsi:type="dcterms:W3CDTF">2024-10-14T16:46:58Z</dcterms:created>
  <dcterms:modified xsi:type="dcterms:W3CDTF">2024-10-19T15:24:48Z</dcterms:modified>
</cp:coreProperties>
</file>